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8"/>
  </p:notesMasterIdLst>
  <p:sldIdLst>
    <p:sldId id="256" r:id="rId2"/>
    <p:sldId id="257" r:id="rId3"/>
    <p:sldId id="264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8D756-30A5-4FD9-8290-82E6E7AC42A4}" type="datetimeFigureOut">
              <a:rPr lang="zh-HK" altLang="en-US" smtClean="0"/>
              <a:pPr/>
              <a:t>1/4/2022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38A52-5C58-45AC-B245-0D48F0525E1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56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8A52-5C58-45AC-B245-0D48F0525E10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8A52-5C58-45AC-B245-0D48F0525E10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8A52-5C58-45AC-B245-0D48F0525E10}" type="slidenum">
              <a:rPr lang="zh-HK" altLang="en-US" smtClean="0"/>
              <a:pPr/>
              <a:t>3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8A52-5C58-45AC-B245-0D48F0525E10}" type="slidenum">
              <a:rPr lang="zh-HK" altLang="en-US" smtClean="0"/>
              <a:pPr/>
              <a:t>4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8A52-5C58-45AC-B245-0D48F0525E10}" type="slidenum">
              <a:rPr lang="zh-HK" altLang="en-US" smtClean="0"/>
              <a:pPr/>
              <a:t>5</a:t>
            </a:fld>
            <a:endParaRPr lang="zh-HK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E4EC9-C400-4F95-A379-781616A38165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93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7D860-863E-417B-9BE1-DAB92CCC0485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8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88655-BA9F-4371-9012-BCEB2EBDE8B2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51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F2B05-7B59-433F-9A8A-05B1540DFE3A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AD4BE-A8E1-4CEA-8763-631B6EF284AC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4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A32C-359E-44E4-A6F0-10ADFE9798DF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39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9B3B-9E05-4001-B56B-78EAAAD2D6D5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9F61-B3E6-4824-90FD-F7C5893CDFA5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8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C2308-E806-4C72-8E21-03159AA755E0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9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8CCC-0088-44D7-AA7A-D121931A1402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34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2A62183-C9CB-4629-A622-3F582BC35974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1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5E40-495C-4D92-8178-5FE4A1E30E2A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7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0492FC-FB39-4DF2-B07A-C63B79F4AC11}" type="datetime1">
              <a:rPr lang="en-US" altLang="zh-HK" smtClean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07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b.gov.hk/sc/curriculum-development/kla/pe/Doing_Physical_Activities_at_Home/res/fitness_ex_intro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93495" y="2151352"/>
            <a:ext cx="8861528" cy="2189186"/>
          </a:xfrm>
        </p:spPr>
        <p:txBody>
          <a:bodyPr>
            <a:normAutofit/>
          </a:bodyPr>
          <a:lstStyle/>
          <a:p>
            <a:pPr algn="r"/>
            <a:r>
              <a:rPr lang="zh-CN" altLang="en-US" sz="5400" b="1" smtClean="0"/>
              <a:t>在家进行体能活动</a:t>
            </a:r>
            <a:r>
              <a:rPr lang="zh-TW" altLang="en-US" sz="5400" b="1" smtClean="0"/>
              <a:t>（小学篇）</a:t>
            </a:r>
            <a:r>
              <a:rPr lang="en-US" altLang="zh-TW" sz="5400" b="1" dirty="0"/>
              <a:t/>
            </a:r>
            <a:br>
              <a:rPr lang="en-US" altLang="zh-TW" sz="5400" b="1" dirty="0"/>
            </a:br>
            <a:r>
              <a:rPr lang="en-US" altLang="zh-TW" sz="900" b="1"/>
              <a:t/>
            </a:r>
            <a:br>
              <a:rPr lang="en-US" altLang="zh-TW" sz="900" b="1"/>
            </a:br>
            <a:r>
              <a:rPr lang="zh-TW" altLang="en-US" sz="5400" b="1" smtClean="0">
                <a:solidFill>
                  <a:srgbClr val="7030A0"/>
                </a:solidFill>
              </a:rPr>
              <a:t>体适能</a:t>
            </a:r>
            <a:endParaRPr lang="en-US" sz="4900" b="1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28090" y="4362765"/>
            <a:ext cx="4326933" cy="678019"/>
          </a:xfrm>
        </p:spPr>
        <p:txBody>
          <a:bodyPr/>
          <a:lstStyle/>
          <a:p>
            <a:pPr algn="r"/>
            <a:r>
              <a:rPr lang="zh-CN" altLang="en-US" smtClean="0"/>
              <a:t>教育局课程发展处体育组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7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625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前言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22324" y="1970308"/>
            <a:ext cx="10703403" cy="4229100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zh-CN" altLang="en-US" sz="2800" smtClean="0"/>
              <a:t>卫生署指出，由童年开始至成年阶段，恒常参与体能活动对健康有莫大裨益，包括可增强体适能，如心肺适能和肌肉力量、减少身体脂肪、降低患上癌症、心血管疾病和糖尿病的风险、促进骨骼健康，以及提升抗逆力和减少抑郁症状等。此外，保持健康生活模式，可增强身体抵抗力。</a:t>
            </a:r>
            <a:endParaRPr lang="en-US" altLang="zh-TW" sz="2800" dirty="0"/>
          </a:p>
          <a:p>
            <a:pPr marL="0" indent="719138" algn="just">
              <a:buNone/>
            </a:pPr>
            <a:r>
              <a:rPr lang="zh-CN" altLang="en-US" sz="2800" smtClean="0">
                <a:solidFill>
                  <a:schemeClr val="tx1"/>
                </a:solidFill>
              </a:rPr>
              <a:t>教育局课程发展处制作了一系列网上教学资源供教师参考，鼓励学生在家进行适量的个人体适能活动</a:t>
            </a:r>
            <a:r>
              <a:rPr lang="zh-TW" altLang="zh-TW" sz="2800" smtClean="0">
                <a:solidFill>
                  <a:schemeClr val="tx1"/>
                </a:solidFill>
              </a:rPr>
              <a:t>，</a:t>
            </a:r>
            <a:r>
              <a:rPr lang="zh-HK" altLang="en-US" sz="2800" smtClean="0">
                <a:solidFill>
                  <a:schemeClr val="tx1"/>
                </a:solidFill>
              </a:rPr>
              <a:t>家长</a:t>
            </a:r>
            <a:r>
              <a:rPr lang="zh-TW" altLang="en-US" sz="2800" smtClean="0">
                <a:solidFill>
                  <a:schemeClr val="tx1"/>
                </a:solidFill>
              </a:rPr>
              <a:t>应从旁协助</a:t>
            </a:r>
            <a:r>
              <a:rPr lang="zh-CN" altLang="en-US" sz="2800" smtClean="0">
                <a:solidFill>
                  <a:schemeClr val="tx1"/>
                </a:solidFill>
              </a:rPr>
              <a:t>或一同参与。这不但有助促进亲子关系，更可维持良好的身体状态，实践健康的生活方式</a:t>
            </a:r>
            <a:r>
              <a:rPr lang="zh-TW" altLang="en-US" sz="2800" smtClean="0">
                <a:solidFill>
                  <a:schemeClr val="tx1"/>
                </a:solidFill>
              </a:rPr>
              <a:t>。</a:t>
            </a:r>
            <a:endParaRPr lang="en-US" altLang="zh-TW" sz="2800" dirty="0">
              <a:solidFill>
                <a:schemeClr val="tx1"/>
              </a:solidFill>
            </a:endParaRPr>
          </a:p>
        </p:txBody>
      </p:sp>
      <p:pic>
        <p:nvPicPr>
          <p:cNvPr id="5" name="內容版面配置區 3" descr="A close up of a logo&#10;&#10;Description automatically generated">
            <a:extLst>
              <a:ext uri="{FF2B5EF4-FFF2-40B4-BE49-F238E27FC236}">
                <a16:creationId xmlns:a16="http://schemas.microsoft.com/office/drawing/2014/main" id="{2C1B1DE4-53EB-4B06-A8AE-0A2528D4C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8208" y="33367"/>
            <a:ext cx="1901657" cy="1901657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30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sz="quarter" idx="13"/>
          </p:nvPr>
        </p:nvSpPr>
        <p:spPr>
          <a:xfrm>
            <a:off x="1095893" y="1772036"/>
            <a:ext cx="10304419" cy="46828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进行活动前，应确保地面平坦干爽；安排足够及安全的活动空间；确保用具合适及稳健安全；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    </a:t>
            </a:r>
            <a:r>
              <a:rPr lang="zh-CN" altLang="en-US" sz="1800" dirty="0" smtClean="0"/>
              <a:t>并保持室内空气流通。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避免于太饱或太饿时进行运动，更不应空腹进行运动。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注意个人的健康及身体状况，并考虑是否适宜进行活动。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进行活动前，应有足够的热身活动；活动后，亦要进行适合的缓和活动。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因应个人的健康及体能状态，选择适合自己的活动强度</a:t>
            </a:r>
            <a:r>
              <a:rPr lang="en-US" altLang="zh-TW" sz="1800" dirty="0" smtClean="0"/>
              <a:t>#</a:t>
            </a:r>
            <a:r>
              <a:rPr lang="zh-CN" altLang="en-US" sz="1800" dirty="0" smtClean="0"/>
              <a:t>、时间及次数。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建议由初阶活动开始，循序渐进地提升难度。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HK" altLang="zh-TW" sz="1800" dirty="0" smtClean="0">
                <a:latin typeface="SimSun" pitchFamily="2" charset="-122"/>
                <a:ea typeface="SimSun" pitchFamily="2" charset="-122"/>
              </a:rPr>
              <a:t>保持</a:t>
            </a:r>
            <a:r>
              <a:rPr lang="zh-CN" altLang="en-US" sz="1800" dirty="0" smtClean="0"/>
              <a:t>呼吸，不应闭气。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进行活动时切勿对邻居造成影响。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活动后要补充适量的水分，注意个人卫生及保持身体清洁。</a:t>
            </a:r>
            <a:endParaRPr lang="zh-TW" altLang="zh-TW" sz="1800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683625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安全措施</a:t>
            </a:r>
            <a:endParaRPr lang="en-US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6549" y="180653"/>
            <a:ext cx="1975757" cy="1975757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374B5CD8-6000-45B3-A7F7-E84E27EC1840}"/>
              </a:ext>
            </a:extLst>
          </p:cNvPr>
          <p:cNvSpPr txBox="1">
            <a:spLocks/>
          </p:cNvSpPr>
          <p:nvPr/>
        </p:nvSpPr>
        <p:spPr>
          <a:xfrm>
            <a:off x="692132" y="5693192"/>
            <a:ext cx="11054439" cy="7023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alibri" panose="020F0502020204030204" pitchFamily="34" charset="0"/>
              <a:buNone/>
            </a:pPr>
            <a:endParaRPr lang="en-US" altLang="zh-TW" sz="1300" dirty="0"/>
          </a:p>
          <a:p>
            <a:pPr marL="447675" indent="-447675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zh-TW" altLang="en-US" sz="1200" b="1" dirty="0" smtClean="0"/>
              <a:t>    </a:t>
            </a:r>
            <a:r>
              <a:rPr lang="en-US" altLang="zh-TW" sz="1200" b="1" smtClean="0"/>
              <a:t>#</a:t>
            </a:r>
            <a:r>
              <a:rPr lang="en-US" altLang="zh-TW" sz="1400" b="1" smtClean="0"/>
              <a:t> </a:t>
            </a:r>
            <a:r>
              <a:rPr lang="zh-CN" altLang="en-US" sz="1200" b="1" smtClean="0"/>
              <a:t>：活动强度可分低、中、剧烈强度。低强度： 是指一些简单、轻量，可以应付自如的体能活动。中强度： 指做这些活动的时候，呼吸和心跳稍为加快及轻微流汗但不觉辛苦（例如 仍然可以交谈自如）。剧烈强度： 指做这些活动的时候，呼吸急速、心跳好快及大量流汗，觉得辛苦（例如 不能够交谈自如或感觉困难）。</a:t>
            </a:r>
            <a:endParaRPr lang="en-US" altLang="zh-TW" sz="1200" b="1" dirty="0"/>
          </a:p>
        </p:txBody>
      </p:sp>
    </p:spTree>
    <p:extLst>
      <p:ext uri="{BB962C8B-B14F-4D97-AF65-F5344CB8AC3E}">
        <p14:creationId xmlns:p14="http://schemas.microsoft.com/office/powerpoint/2010/main" val="18549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smtClean="0"/>
              <a:t>学与教资源</a:t>
            </a:r>
            <a:r>
              <a:rPr lang="en-US" sz="5400" b="1" smtClean="0"/>
              <a:t> –</a:t>
            </a:r>
            <a:r>
              <a:rPr lang="zh-TW" altLang="en-US" sz="5400" b="1" smtClean="0"/>
              <a:t>体适能活动</a:t>
            </a:r>
            <a:endParaRPr lang="en-US" sz="54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圖片 35">
            <a:extLst>
              <a:ext uri="{FF2B5EF4-FFF2-40B4-BE49-F238E27FC236}">
                <a16:creationId xmlns:a16="http://schemas.microsoft.com/office/drawing/2014/main" id="{6F7CCD91-D1B2-49F4-98C5-B71403B6D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356" y="882039"/>
            <a:ext cx="2084248" cy="2259115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3236" y="83427"/>
            <a:ext cx="10396882" cy="1151965"/>
          </a:xfrm>
        </p:spPr>
        <p:txBody>
          <a:bodyPr/>
          <a:lstStyle/>
          <a:p>
            <a:r>
              <a:rPr lang="zh-HK" altLang="en-US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体适能活动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33504" y="1155503"/>
            <a:ext cx="10695894" cy="4582219"/>
          </a:xfrm>
        </p:spPr>
        <p:txBody>
          <a:bodyPr>
            <a:normAutofit/>
          </a:bodyPr>
          <a:lstStyle/>
          <a:p>
            <a:r>
              <a:rPr lang="en-US" altLang="zh-TW" sz="1800" u="sng" dirty="0">
                <a:hlinkClick r:id="rId3"/>
              </a:rPr>
              <a:t>https://</a:t>
            </a:r>
            <a:r>
              <a:rPr lang="en-US" altLang="zh-TW" sz="1800" u="sng" dirty="0" smtClean="0">
                <a:hlinkClick r:id="rId3"/>
              </a:rPr>
              <a:t>www.edb.gov.hk/sc/curriculum-development/kla/pe/Doing_Physical_Activities_at_Home/res/fitness_ex_intro.html</a:t>
            </a:r>
            <a:endParaRPr lang="en-US" altLang="zh-TW" sz="1800" u="sng" dirty="0"/>
          </a:p>
          <a:p>
            <a:pPr marL="0" indent="0">
              <a:buNone/>
            </a:pPr>
            <a:r>
              <a:rPr lang="zh-TW" altLang="en-US" dirty="0" smtClean="0"/>
              <a:t>使用</a:t>
            </a:r>
            <a:r>
              <a:rPr lang="zh-TW" altLang="en-US" dirty="0"/>
              <a:t>方法</a:t>
            </a:r>
            <a:r>
              <a:rPr lang="zh-HK" altLang="en-US" dirty="0"/>
              <a:t>：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dirty="0" smtClean="0"/>
              <a:t>小学生须在家长协助下，在「无器材体适能训练」部分选择适合自己能力的</a:t>
            </a:r>
            <a:r>
              <a:rPr lang="zh-HK" altLang="en-US" dirty="0" smtClean="0"/>
              <a:t>动</a:t>
            </a:r>
            <a:r>
              <a:rPr lang="zh-TW" altLang="en-US" dirty="0" smtClean="0"/>
              <a:t>作</a:t>
            </a:r>
            <a:r>
              <a:rPr lang="zh-TW" altLang="en-US" dirty="0"/>
              <a:t>。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zh-TW" altLang="en-US" dirty="0" smtClean="0"/>
              <a:t>每项</a:t>
            </a:r>
            <a:r>
              <a:rPr lang="zh-HK" altLang="en-US" dirty="0" smtClean="0"/>
              <a:t>动</a:t>
            </a:r>
            <a:r>
              <a:rPr lang="zh-TW" altLang="en-US" dirty="0" smtClean="0"/>
              <a:t>作大概做</a:t>
            </a:r>
            <a:r>
              <a:rPr lang="en-US" altLang="zh-TW" dirty="0" smtClean="0"/>
              <a:t>8-10</a:t>
            </a:r>
            <a:r>
              <a:rPr lang="zh-CN" altLang="en-US" dirty="0" smtClean="0"/>
              <a:t>次（并可按个人能力增减次数），然后休息</a:t>
            </a:r>
            <a:r>
              <a:rPr lang="en-US" altLang="zh-TW" dirty="0" smtClean="0"/>
              <a:t>3</a:t>
            </a:r>
            <a:r>
              <a:rPr lang="en-US" dirty="0" smtClean="0"/>
              <a:t>0</a:t>
            </a:r>
            <a:r>
              <a:rPr lang="zh-CN" altLang="en-US" dirty="0" smtClean="0"/>
              <a:t>秒，学生可按能力从影片中选择合适的等级一起做；动作串连例子 （顺序完成以下动作）：</a:t>
            </a:r>
            <a:r>
              <a:rPr lang="en-US" altLang="zh-TW" dirty="0" smtClean="0"/>
              <a:t>A5-A9-A3-A4-A8-A6</a:t>
            </a:r>
            <a:endParaRPr lang="en-US" altLang="zh-TW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TW" dirty="0"/>
              <a:t> </a:t>
            </a:r>
            <a:r>
              <a:rPr lang="zh-TW" altLang="en-US" dirty="0" smtClean="0"/>
              <a:t>完成一次后，休息</a:t>
            </a:r>
            <a:r>
              <a:rPr lang="en-US" altLang="zh-TW" dirty="0" smtClean="0"/>
              <a:t>5</a:t>
            </a:r>
            <a:r>
              <a:rPr lang="zh-CN" altLang="en-US" dirty="0" smtClean="0"/>
              <a:t>分钟，可以重复多做一次或以上。</a:t>
            </a:r>
            <a:endParaRPr lang="en-US" altLang="zh-TW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圖片 6" descr="ppt_pri_簡體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386" y="3826081"/>
            <a:ext cx="9529023" cy="249569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90" y="180793"/>
            <a:ext cx="1538393" cy="153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6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edb.gov.hk/attachment/tc/curriculum-development/4-key-tasks/moral-civic/mpd2019/I%20c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1997" y="1608962"/>
            <a:ext cx="3095685" cy="343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1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729</TotalTime>
  <Words>683</Words>
  <Application>Microsoft Office PowerPoint</Application>
  <PresentationFormat>寬螢幕</PresentationFormat>
  <Paragraphs>36</Paragraphs>
  <Slides>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宋体</vt:lpstr>
      <vt:lpstr>宋体</vt:lpstr>
      <vt:lpstr>新細明體</vt:lpstr>
      <vt:lpstr>Arial</vt:lpstr>
      <vt:lpstr>Calibri</vt:lpstr>
      <vt:lpstr>Calibri Light</vt:lpstr>
      <vt:lpstr>Times New Roman</vt:lpstr>
      <vt:lpstr>Wingdings</vt:lpstr>
      <vt:lpstr>回顧</vt:lpstr>
      <vt:lpstr>在家进行体能活动（小学篇）  体适能</vt:lpstr>
      <vt:lpstr>前言</vt:lpstr>
      <vt:lpstr>安全措施</vt:lpstr>
      <vt:lpstr>学与教资源 –体适能活动</vt:lpstr>
      <vt:lpstr>体适能活动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在家進行體適能活動的建議</dc:title>
  <dc:creator>CHO, Wing-chi Gigi</dc:creator>
  <cp:lastModifiedBy>CHAU, Chi-kong</cp:lastModifiedBy>
  <cp:revision>82</cp:revision>
  <dcterms:created xsi:type="dcterms:W3CDTF">2020-02-05T01:11:23Z</dcterms:created>
  <dcterms:modified xsi:type="dcterms:W3CDTF">2022-04-01T02:00:54Z</dcterms:modified>
</cp:coreProperties>
</file>